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Ubuntu"/>
      <p:regular r:id="rId24"/>
      <p:bold r:id="rId25"/>
      <p:italic r:id="rId26"/>
      <p:boldItalic r:id="rId27"/>
    </p:embeddedFon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317C7B-1D63-40D7-9B63-A4C34AED89BA}">
  <a:tblStyle styleId="{D3317C7B-1D63-40D7-9B63-A4C34AED89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Ubuntu-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Ubuntu-italic.fntdata"/><Relationship Id="rId25" Type="http://schemas.openxmlformats.org/officeDocument/2006/relationships/font" Target="fonts/Ubuntu-bold.fntdata"/><Relationship Id="rId28" Type="http://schemas.openxmlformats.org/officeDocument/2006/relationships/font" Target="fonts/Raleway-regular.fntdata"/><Relationship Id="rId27" Type="http://schemas.openxmlformats.org/officeDocument/2006/relationships/font" Target="fonts/Ubuntu-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323004ed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323004ed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323004ed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323004ed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323004ed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323004e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323004ed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323004ed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323004ede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323004ed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3d8918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3d8918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323004ede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323004ede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323004ede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323004ede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323004ed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323004ed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323004ede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323004ede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323004ede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323004ede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323004ede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323004ede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323004ede_0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323004ede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323004ed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323004ed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323004ed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323004ed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323004ed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323004ed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FFFFFF"/>
        </a:solidFill>
      </p:bgPr>
    </p:bg>
    <p:spTree>
      <p:nvGrpSpPr>
        <p:cNvPr id="68" name="Shape 68"/>
        <p:cNvGrpSpPr/>
        <p:nvPr/>
      </p:nvGrpSpPr>
      <p:grpSpPr>
        <a:xfrm>
          <a:off x="0" y="0"/>
          <a:ext cx="0" cy="0"/>
          <a:chOff x="0" y="0"/>
          <a:chExt cx="0" cy="0"/>
        </a:xfrm>
      </p:grpSpPr>
      <p:sp>
        <p:nvSpPr>
          <p:cNvPr id="69" name="Google Shape;69;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282600" y="282600"/>
            <a:ext cx="8578800" cy="45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3"/>
          <p:cNvCxnSpPr/>
          <p:nvPr/>
        </p:nvCxnSpPr>
        <p:spPr>
          <a:xfrm>
            <a:off x="282600" y="4607275"/>
            <a:ext cx="423000" cy="0"/>
          </a:xfrm>
          <a:prstGeom prst="straightConnector1">
            <a:avLst/>
          </a:prstGeom>
          <a:noFill/>
          <a:ln cap="flat" cmpd="sng" w="19050">
            <a:solidFill>
              <a:schemeClr val="dk1"/>
            </a:solidFill>
            <a:prstDash val="solid"/>
            <a:round/>
            <a:headEnd len="sm" w="sm" type="none"/>
            <a:tailEnd len="sm" w="sm" type="none"/>
          </a:ln>
        </p:spPr>
      </p:cxnSp>
      <p:cxnSp>
        <p:nvCxnSpPr>
          <p:cNvPr id="73" name="Google Shape;73;p13"/>
          <p:cNvCxnSpPr/>
          <p:nvPr/>
        </p:nvCxnSpPr>
        <p:spPr>
          <a:xfrm>
            <a:off x="8438400" y="536225"/>
            <a:ext cx="423000" cy="0"/>
          </a:xfrm>
          <a:prstGeom prst="straightConnector1">
            <a:avLst/>
          </a:prstGeom>
          <a:noFill/>
          <a:ln cap="flat" cmpd="sng" w="19050">
            <a:solidFill>
              <a:schemeClr val="dk1"/>
            </a:solidFill>
            <a:prstDash val="solid"/>
            <a:round/>
            <a:headEnd len="sm" w="sm" type="none"/>
            <a:tailEnd len="sm" w="sm" type="none"/>
          </a:ln>
        </p:spPr>
      </p:cxnSp>
      <p:sp>
        <p:nvSpPr>
          <p:cNvPr id="74" name="Google Shape;74;p13"/>
          <p:cNvSpPr txBox="1"/>
          <p:nvPr>
            <p:ph type="title"/>
          </p:nvPr>
        </p:nvSpPr>
        <p:spPr>
          <a:xfrm>
            <a:off x="1960500" y="1897200"/>
            <a:ext cx="5223000" cy="98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400">
                <a:solidFill>
                  <a:schemeClr val="dk1"/>
                </a:solidFill>
              </a:defRPr>
            </a:lvl1pPr>
            <a:lvl2pPr lvl="1" rtl="0" algn="ctr">
              <a:lnSpc>
                <a:spcPct val="100000"/>
              </a:lnSpc>
              <a:spcBef>
                <a:spcPts val="0"/>
              </a:spcBef>
              <a:spcAft>
                <a:spcPts val="0"/>
              </a:spcAft>
              <a:buNone/>
              <a:defRPr b="1" sz="2400">
                <a:solidFill>
                  <a:schemeClr val="dk1"/>
                </a:solidFill>
              </a:defRPr>
            </a:lvl2pPr>
            <a:lvl3pPr lvl="2" rtl="0" algn="ctr">
              <a:lnSpc>
                <a:spcPct val="100000"/>
              </a:lnSpc>
              <a:spcBef>
                <a:spcPts val="0"/>
              </a:spcBef>
              <a:spcAft>
                <a:spcPts val="0"/>
              </a:spcAft>
              <a:buNone/>
              <a:defRPr b="1" sz="2400">
                <a:solidFill>
                  <a:schemeClr val="dk1"/>
                </a:solidFill>
              </a:defRPr>
            </a:lvl3pPr>
            <a:lvl4pPr lvl="3" rtl="0" algn="ctr">
              <a:lnSpc>
                <a:spcPct val="100000"/>
              </a:lnSpc>
              <a:spcBef>
                <a:spcPts val="0"/>
              </a:spcBef>
              <a:spcAft>
                <a:spcPts val="0"/>
              </a:spcAft>
              <a:buNone/>
              <a:defRPr b="1" sz="2400">
                <a:solidFill>
                  <a:schemeClr val="dk1"/>
                </a:solidFill>
              </a:defRPr>
            </a:lvl4pPr>
            <a:lvl5pPr lvl="4" rtl="0" algn="ctr">
              <a:lnSpc>
                <a:spcPct val="100000"/>
              </a:lnSpc>
              <a:spcBef>
                <a:spcPts val="0"/>
              </a:spcBef>
              <a:spcAft>
                <a:spcPts val="0"/>
              </a:spcAft>
              <a:buNone/>
              <a:defRPr b="1" sz="2400">
                <a:solidFill>
                  <a:schemeClr val="dk1"/>
                </a:solidFill>
              </a:defRPr>
            </a:lvl5pPr>
            <a:lvl6pPr lvl="5" rtl="0" algn="ctr">
              <a:lnSpc>
                <a:spcPct val="100000"/>
              </a:lnSpc>
              <a:spcBef>
                <a:spcPts val="0"/>
              </a:spcBef>
              <a:spcAft>
                <a:spcPts val="0"/>
              </a:spcAft>
              <a:buNone/>
              <a:defRPr b="1" sz="2400">
                <a:solidFill>
                  <a:schemeClr val="dk1"/>
                </a:solidFill>
              </a:defRPr>
            </a:lvl6pPr>
            <a:lvl7pPr lvl="6" rtl="0" algn="ctr">
              <a:lnSpc>
                <a:spcPct val="100000"/>
              </a:lnSpc>
              <a:spcBef>
                <a:spcPts val="0"/>
              </a:spcBef>
              <a:spcAft>
                <a:spcPts val="0"/>
              </a:spcAft>
              <a:buNone/>
              <a:defRPr b="1" sz="2400">
                <a:solidFill>
                  <a:schemeClr val="dk1"/>
                </a:solidFill>
              </a:defRPr>
            </a:lvl7pPr>
            <a:lvl8pPr lvl="7" rtl="0" algn="ctr">
              <a:lnSpc>
                <a:spcPct val="100000"/>
              </a:lnSpc>
              <a:spcBef>
                <a:spcPts val="0"/>
              </a:spcBef>
              <a:spcAft>
                <a:spcPts val="0"/>
              </a:spcAft>
              <a:buNone/>
              <a:defRPr b="1" sz="2400">
                <a:solidFill>
                  <a:schemeClr val="dk1"/>
                </a:solidFill>
              </a:defRPr>
            </a:lvl8pPr>
            <a:lvl9pPr lvl="8" rtl="0" algn="ctr">
              <a:lnSpc>
                <a:spcPct val="100000"/>
              </a:lnSpc>
              <a:spcBef>
                <a:spcPts val="0"/>
              </a:spcBef>
              <a:spcAft>
                <a:spcPts val="0"/>
              </a:spcAft>
              <a:buNone/>
              <a:defRPr b="1" sz="2400">
                <a:solidFill>
                  <a:schemeClr val="dk1"/>
                </a:solidFill>
              </a:defRPr>
            </a:lvl9pPr>
          </a:lstStyle>
          <a:p/>
        </p:txBody>
      </p:sp>
      <p:sp>
        <p:nvSpPr>
          <p:cNvPr id="75" name="Google Shape;75;p13"/>
          <p:cNvSpPr txBox="1"/>
          <p:nvPr>
            <p:ph idx="1" type="subTitle"/>
          </p:nvPr>
        </p:nvSpPr>
        <p:spPr>
          <a:xfrm>
            <a:off x="1960500" y="2892024"/>
            <a:ext cx="5223000" cy="3543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200"/>
              <a:buNone/>
              <a:defRPr sz="1200">
                <a:solidFill>
                  <a:schemeClr val="dk2"/>
                </a:solidFill>
              </a:defRPr>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76" name="Google Shape;7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4">
    <p:bg>
      <p:bgPr>
        <a:solidFill>
          <a:srgbClr val="FFFFFF"/>
        </a:solidFill>
      </p:bgPr>
    </p:bg>
    <p:spTree>
      <p:nvGrpSpPr>
        <p:cNvPr id="77" name="Shape 77"/>
        <p:cNvGrpSpPr/>
        <p:nvPr/>
      </p:nvGrpSpPr>
      <p:grpSpPr>
        <a:xfrm>
          <a:off x="0" y="0"/>
          <a:ext cx="0" cy="0"/>
          <a:chOff x="0" y="0"/>
          <a:chExt cx="0" cy="0"/>
        </a:xfrm>
      </p:grpSpPr>
      <p:sp>
        <p:nvSpPr>
          <p:cNvPr id="78" name="Google Shape;78;p14"/>
          <p:cNvSpPr/>
          <p:nvPr/>
        </p:nvSpPr>
        <p:spPr>
          <a:xfrm>
            <a:off x="0" y="0"/>
            <a:ext cx="9144000" cy="5143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181125" y="181125"/>
            <a:ext cx="8795400" cy="47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ph type="title"/>
          </p:nvPr>
        </p:nvSpPr>
        <p:spPr>
          <a:xfrm>
            <a:off x="811650" y="799739"/>
            <a:ext cx="6458400" cy="14799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600"/>
              <a:buNone/>
              <a:defRPr b="1" sz="3600">
                <a:solidFill>
                  <a:schemeClr val="dk1"/>
                </a:solidFill>
              </a:defRPr>
            </a:lvl1pPr>
            <a:lvl2pPr lvl="1" rtl="0" algn="l">
              <a:lnSpc>
                <a:spcPct val="100000"/>
              </a:lnSpc>
              <a:spcBef>
                <a:spcPts val="0"/>
              </a:spcBef>
              <a:spcAft>
                <a:spcPts val="0"/>
              </a:spcAft>
              <a:buClr>
                <a:schemeClr val="dk1"/>
              </a:buClr>
              <a:buSzPts val="3600"/>
              <a:buNone/>
              <a:defRPr b="1" sz="3600">
                <a:solidFill>
                  <a:schemeClr val="dk1"/>
                </a:solidFill>
              </a:defRPr>
            </a:lvl2pPr>
            <a:lvl3pPr lvl="2" rtl="0" algn="l">
              <a:lnSpc>
                <a:spcPct val="100000"/>
              </a:lnSpc>
              <a:spcBef>
                <a:spcPts val="0"/>
              </a:spcBef>
              <a:spcAft>
                <a:spcPts val="0"/>
              </a:spcAft>
              <a:buClr>
                <a:schemeClr val="dk1"/>
              </a:buClr>
              <a:buSzPts val="3600"/>
              <a:buNone/>
              <a:defRPr b="1" sz="3600">
                <a:solidFill>
                  <a:schemeClr val="dk1"/>
                </a:solidFill>
              </a:defRPr>
            </a:lvl3pPr>
            <a:lvl4pPr lvl="3" rtl="0" algn="l">
              <a:lnSpc>
                <a:spcPct val="100000"/>
              </a:lnSpc>
              <a:spcBef>
                <a:spcPts val="0"/>
              </a:spcBef>
              <a:spcAft>
                <a:spcPts val="0"/>
              </a:spcAft>
              <a:buClr>
                <a:schemeClr val="dk1"/>
              </a:buClr>
              <a:buSzPts val="3600"/>
              <a:buNone/>
              <a:defRPr b="1" sz="3600">
                <a:solidFill>
                  <a:schemeClr val="dk1"/>
                </a:solidFill>
              </a:defRPr>
            </a:lvl4pPr>
            <a:lvl5pPr lvl="4" rtl="0" algn="l">
              <a:lnSpc>
                <a:spcPct val="100000"/>
              </a:lnSpc>
              <a:spcBef>
                <a:spcPts val="0"/>
              </a:spcBef>
              <a:spcAft>
                <a:spcPts val="0"/>
              </a:spcAft>
              <a:buClr>
                <a:schemeClr val="dk1"/>
              </a:buClr>
              <a:buSzPts val="3600"/>
              <a:buNone/>
              <a:defRPr b="1" sz="3600">
                <a:solidFill>
                  <a:schemeClr val="dk1"/>
                </a:solidFill>
              </a:defRPr>
            </a:lvl5pPr>
            <a:lvl6pPr lvl="5" rtl="0" algn="l">
              <a:lnSpc>
                <a:spcPct val="100000"/>
              </a:lnSpc>
              <a:spcBef>
                <a:spcPts val="0"/>
              </a:spcBef>
              <a:spcAft>
                <a:spcPts val="0"/>
              </a:spcAft>
              <a:buClr>
                <a:schemeClr val="dk1"/>
              </a:buClr>
              <a:buSzPts val="3600"/>
              <a:buNone/>
              <a:defRPr b="1" sz="3600">
                <a:solidFill>
                  <a:schemeClr val="dk1"/>
                </a:solidFill>
              </a:defRPr>
            </a:lvl6pPr>
            <a:lvl7pPr lvl="6" rtl="0" algn="l">
              <a:lnSpc>
                <a:spcPct val="100000"/>
              </a:lnSpc>
              <a:spcBef>
                <a:spcPts val="0"/>
              </a:spcBef>
              <a:spcAft>
                <a:spcPts val="0"/>
              </a:spcAft>
              <a:buClr>
                <a:schemeClr val="dk1"/>
              </a:buClr>
              <a:buSzPts val="3600"/>
              <a:buNone/>
              <a:defRPr b="1" sz="3600">
                <a:solidFill>
                  <a:schemeClr val="dk1"/>
                </a:solidFill>
              </a:defRPr>
            </a:lvl7pPr>
            <a:lvl8pPr lvl="7" rtl="0" algn="l">
              <a:lnSpc>
                <a:spcPct val="100000"/>
              </a:lnSpc>
              <a:spcBef>
                <a:spcPts val="0"/>
              </a:spcBef>
              <a:spcAft>
                <a:spcPts val="0"/>
              </a:spcAft>
              <a:buClr>
                <a:schemeClr val="dk1"/>
              </a:buClr>
              <a:buSzPts val="3600"/>
              <a:buNone/>
              <a:defRPr b="1" sz="3600">
                <a:solidFill>
                  <a:schemeClr val="dk1"/>
                </a:solidFill>
              </a:defRPr>
            </a:lvl8pPr>
            <a:lvl9pPr lvl="8" rtl="0" algn="l">
              <a:lnSpc>
                <a:spcPct val="100000"/>
              </a:lnSpc>
              <a:spcBef>
                <a:spcPts val="0"/>
              </a:spcBef>
              <a:spcAft>
                <a:spcPts val="0"/>
              </a:spcAft>
              <a:buClr>
                <a:schemeClr val="dk1"/>
              </a:buClr>
              <a:buSzPts val="3600"/>
              <a:buNone/>
              <a:defRPr b="1" sz="3600">
                <a:solidFill>
                  <a:schemeClr val="dk1"/>
                </a:solidFill>
              </a:defRPr>
            </a:lvl9pPr>
          </a:lstStyle>
          <a:p/>
        </p:txBody>
      </p:sp>
      <p:sp>
        <p:nvSpPr>
          <p:cNvPr id="81" name="Google Shape;81;p14"/>
          <p:cNvSpPr txBox="1"/>
          <p:nvPr>
            <p:ph idx="1" type="body"/>
          </p:nvPr>
        </p:nvSpPr>
        <p:spPr>
          <a:xfrm>
            <a:off x="811650" y="2432039"/>
            <a:ext cx="6458400" cy="20376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82" name="Google Shape;82;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1960500" y="1897200"/>
            <a:ext cx="52230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News Category Dataset</a:t>
            </a:r>
            <a:endParaRPr b="1"/>
          </a:p>
          <a:p>
            <a:pPr indent="0" lvl="0" marL="0" rtl="0" algn="ctr">
              <a:spcBef>
                <a:spcPts val="0"/>
              </a:spcBef>
              <a:spcAft>
                <a:spcPts val="0"/>
              </a:spcAft>
              <a:buNone/>
            </a:pPr>
            <a:r>
              <a:rPr lang="en"/>
              <a:t>Analysis</a:t>
            </a:r>
            <a:endParaRPr/>
          </a:p>
          <a:p>
            <a:pPr indent="0" lvl="0" marL="0" rtl="0" algn="ctr">
              <a:spcBef>
                <a:spcPts val="0"/>
              </a:spcBef>
              <a:spcAft>
                <a:spcPts val="0"/>
              </a:spcAft>
              <a:buNone/>
            </a:pPr>
            <a:r>
              <a:t/>
            </a:r>
            <a:endParaRPr/>
          </a:p>
        </p:txBody>
      </p:sp>
      <p:sp>
        <p:nvSpPr>
          <p:cNvPr id="88" name="Google Shape;88;p15"/>
          <p:cNvSpPr txBox="1"/>
          <p:nvPr>
            <p:ph idx="1" type="subTitle"/>
          </p:nvPr>
        </p:nvSpPr>
        <p:spPr>
          <a:xfrm>
            <a:off x="2000450" y="2881900"/>
            <a:ext cx="5223000" cy="44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David Ricardo Vivas Ordóñez</a:t>
            </a:r>
            <a:endParaRPr/>
          </a:p>
          <a:p>
            <a:pPr indent="0" lvl="0" marL="0" rtl="0" algn="ctr">
              <a:spcBef>
                <a:spcPts val="0"/>
              </a:spcBef>
              <a:spcAft>
                <a:spcPts val="0"/>
              </a:spcAft>
              <a:buNone/>
            </a:pPr>
            <a:r>
              <a:rPr lang="en"/>
              <a:t>2020</a:t>
            </a:r>
            <a:endParaRPr/>
          </a:p>
        </p:txBody>
      </p:sp>
      <p:sp>
        <p:nvSpPr>
          <p:cNvPr id="89" name="Google Shape;89;p15"/>
          <p:cNvSpPr txBox="1"/>
          <p:nvPr>
            <p:ph type="title"/>
          </p:nvPr>
        </p:nvSpPr>
        <p:spPr>
          <a:xfrm>
            <a:off x="3140300" y="2437900"/>
            <a:ext cx="2943300" cy="44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Prueba técnica W &amp; J</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p:nvPr/>
        </p:nvSpPr>
        <p:spPr>
          <a:xfrm>
            <a:off x="187200" y="2382075"/>
            <a:ext cx="8782800" cy="2600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txBox="1"/>
          <p:nvPr>
            <p:ph type="title"/>
          </p:nvPr>
        </p:nvSpPr>
        <p:spPr>
          <a:xfrm>
            <a:off x="248650" y="265550"/>
            <a:ext cx="5171100" cy="6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LDA topic modelling</a:t>
            </a:r>
            <a:endParaRPr/>
          </a:p>
        </p:txBody>
      </p:sp>
      <p:sp>
        <p:nvSpPr>
          <p:cNvPr id="158" name="Google Shape;158;p24"/>
          <p:cNvSpPr txBox="1"/>
          <p:nvPr/>
        </p:nvSpPr>
        <p:spPr>
          <a:xfrm>
            <a:off x="430875" y="1216710"/>
            <a:ext cx="5112600" cy="910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Font typeface="Lato"/>
              <a:buChar char="●"/>
            </a:pPr>
            <a:r>
              <a:rPr lang="en" sz="1200">
                <a:solidFill>
                  <a:srgbClr val="434343"/>
                </a:solidFill>
                <a:latin typeface="Lato"/>
                <a:ea typeface="Lato"/>
                <a:cs typeface="Lato"/>
                <a:sym typeface="Lato"/>
              </a:rPr>
              <a:t>LDA stands for Latent Dirichlet allocation</a:t>
            </a:r>
            <a:endParaRPr sz="1200">
              <a:solidFill>
                <a:srgbClr val="434343"/>
              </a:solidFill>
              <a:latin typeface="Lato"/>
              <a:ea typeface="Lato"/>
              <a:cs typeface="Lato"/>
              <a:sym typeface="Lato"/>
            </a:endParaRPr>
          </a:p>
          <a:p>
            <a:pPr indent="-304800" lvl="0" marL="457200" rtl="0" algn="l">
              <a:spcBef>
                <a:spcPts val="0"/>
              </a:spcBef>
              <a:spcAft>
                <a:spcPts val="0"/>
              </a:spcAft>
              <a:buClr>
                <a:srgbClr val="434343"/>
              </a:buClr>
              <a:buSzPts val="1200"/>
              <a:buFont typeface="Lato"/>
              <a:buChar char="●"/>
            </a:pPr>
            <a:r>
              <a:rPr lang="en" sz="1200">
                <a:solidFill>
                  <a:srgbClr val="434343"/>
                </a:solidFill>
                <a:latin typeface="Lato"/>
                <a:ea typeface="Lato"/>
                <a:cs typeface="Lato"/>
                <a:sym typeface="Lato"/>
              </a:rPr>
              <a:t>Unsupervised learning technique</a:t>
            </a:r>
            <a:endParaRPr sz="1200">
              <a:solidFill>
                <a:srgbClr val="434343"/>
              </a:solidFill>
              <a:latin typeface="Lato"/>
              <a:ea typeface="Lato"/>
              <a:cs typeface="Lato"/>
              <a:sym typeface="Lato"/>
            </a:endParaRPr>
          </a:p>
          <a:p>
            <a:pPr indent="-304800" lvl="0" marL="457200" rtl="0" algn="l">
              <a:spcBef>
                <a:spcPts val="0"/>
              </a:spcBef>
              <a:spcAft>
                <a:spcPts val="0"/>
              </a:spcAft>
              <a:buClr>
                <a:srgbClr val="434343"/>
              </a:buClr>
              <a:buSzPts val="1200"/>
              <a:buFont typeface="Lato"/>
              <a:buChar char="●"/>
            </a:pPr>
            <a:r>
              <a:rPr lang="en" sz="1200">
                <a:solidFill>
                  <a:srgbClr val="434343"/>
                </a:solidFill>
                <a:latin typeface="Lato"/>
                <a:ea typeface="Lato"/>
                <a:cs typeface="Lato"/>
                <a:sym typeface="Lato"/>
              </a:rPr>
              <a:t>Creates abstract groups that can relate observations to each other</a:t>
            </a:r>
            <a:endParaRPr sz="1200">
              <a:solidFill>
                <a:srgbClr val="434343"/>
              </a:solidFill>
              <a:latin typeface="Lato"/>
              <a:ea typeface="Lato"/>
              <a:cs typeface="Lato"/>
              <a:sym typeface="Lato"/>
            </a:endParaRPr>
          </a:p>
          <a:p>
            <a:pPr indent="-304800" lvl="0" marL="457200" rtl="0" algn="l">
              <a:spcBef>
                <a:spcPts val="0"/>
              </a:spcBef>
              <a:spcAft>
                <a:spcPts val="0"/>
              </a:spcAft>
              <a:buClr>
                <a:srgbClr val="434343"/>
              </a:buClr>
              <a:buSzPts val="1200"/>
              <a:buFont typeface="Lato"/>
              <a:buChar char="●"/>
            </a:pPr>
            <a:r>
              <a:rPr lang="en" sz="1200">
                <a:solidFill>
                  <a:srgbClr val="434343"/>
                </a:solidFill>
                <a:latin typeface="Lato"/>
                <a:ea typeface="Lato"/>
                <a:cs typeface="Lato"/>
                <a:sym typeface="Lato"/>
              </a:rPr>
              <a:t>Allows to model topics from a text dataset</a:t>
            </a:r>
            <a:endParaRPr sz="1200">
              <a:solidFill>
                <a:srgbClr val="434343"/>
              </a:solidFill>
              <a:latin typeface="Lato"/>
              <a:ea typeface="Lato"/>
              <a:cs typeface="Lato"/>
              <a:sym typeface="Lato"/>
            </a:endParaRPr>
          </a:p>
        </p:txBody>
      </p:sp>
      <p:pic>
        <p:nvPicPr>
          <p:cNvPr id="159" name="Google Shape;159;p24"/>
          <p:cNvPicPr preferRelativeResize="0"/>
          <p:nvPr/>
        </p:nvPicPr>
        <p:blipFill>
          <a:blip r:embed="rId3">
            <a:alphaModFix/>
          </a:blip>
          <a:stretch>
            <a:fillRect/>
          </a:stretch>
        </p:blipFill>
        <p:spPr>
          <a:xfrm>
            <a:off x="789775" y="2461874"/>
            <a:ext cx="7778499" cy="2344100"/>
          </a:xfrm>
          <a:prstGeom prst="rect">
            <a:avLst/>
          </a:prstGeom>
          <a:noFill/>
          <a:ln>
            <a:noFill/>
          </a:ln>
        </p:spPr>
      </p:pic>
      <p:sp>
        <p:nvSpPr>
          <p:cNvPr id="160" name="Google Shape;160;p24"/>
          <p:cNvSpPr txBox="1"/>
          <p:nvPr/>
        </p:nvSpPr>
        <p:spPr>
          <a:xfrm>
            <a:off x="5710550" y="1323825"/>
            <a:ext cx="3000000" cy="696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Times New Roman"/>
                <a:ea typeface="Times New Roman"/>
                <a:cs typeface="Times New Roman"/>
                <a:sym typeface="Times New Roman"/>
              </a:rPr>
              <a:t>We can associate topic 1 to finance, topic 2 to student health, topic 6 to leisure, topics 7 and 8 to 2016 USA elections, etc.</a:t>
            </a:r>
            <a:endParaRPr sz="1200">
              <a:solidFill>
                <a:srgbClr val="434343"/>
              </a:solidFill>
              <a:latin typeface="Times New Roman"/>
              <a:ea typeface="Times New Roman"/>
              <a:cs typeface="Times New Roman"/>
              <a:sym typeface="Times New Roman"/>
            </a:endParaRPr>
          </a:p>
        </p:txBody>
      </p:sp>
      <p:sp>
        <p:nvSpPr>
          <p:cNvPr id="161" name="Google Shape;161;p24"/>
          <p:cNvSpPr/>
          <p:nvPr/>
        </p:nvSpPr>
        <p:spPr>
          <a:xfrm>
            <a:off x="7010900" y="1000350"/>
            <a:ext cx="399300" cy="4074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p:nvPr/>
        </p:nvSpPr>
        <p:spPr>
          <a:xfrm>
            <a:off x="187200" y="169725"/>
            <a:ext cx="8782800" cy="4812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5"/>
          <p:cNvPicPr preferRelativeResize="0"/>
          <p:nvPr/>
        </p:nvPicPr>
        <p:blipFill>
          <a:blip r:embed="rId3">
            <a:alphaModFix/>
          </a:blip>
          <a:stretch>
            <a:fillRect/>
          </a:stretch>
        </p:blipFill>
        <p:spPr>
          <a:xfrm>
            <a:off x="342375" y="637049"/>
            <a:ext cx="8472450" cy="386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4688975" y="1318750"/>
            <a:ext cx="3600600" cy="202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can we categorize them as positive or negative?</a:t>
            </a:r>
            <a:endParaRPr sz="3100"/>
          </a:p>
        </p:txBody>
      </p:sp>
      <p:sp>
        <p:nvSpPr>
          <p:cNvPr id="173" name="Google Shape;173;p26"/>
          <p:cNvSpPr txBox="1"/>
          <p:nvPr/>
        </p:nvSpPr>
        <p:spPr>
          <a:xfrm>
            <a:off x="414275" y="359550"/>
            <a:ext cx="4274700" cy="20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3100">
                <a:solidFill>
                  <a:schemeClr val="dk1"/>
                </a:solidFill>
                <a:latin typeface="Raleway"/>
                <a:ea typeface="Raleway"/>
                <a:cs typeface="Raleway"/>
                <a:sym typeface="Raleway"/>
              </a:rPr>
              <a:t>Given a bunch of  short descriptions... </a:t>
            </a:r>
            <a:endParaRPr/>
          </a:p>
        </p:txBody>
      </p:sp>
      <p:sp>
        <p:nvSpPr>
          <p:cNvPr id="174" name="Google Shape;174;p26"/>
          <p:cNvSpPr txBox="1"/>
          <p:nvPr>
            <p:ph type="title"/>
          </p:nvPr>
        </p:nvSpPr>
        <p:spPr>
          <a:xfrm>
            <a:off x="2005375" y="3245200"/>
            <a:ext cx="4017300" cy="15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434343"/>
                </a:solidFill>
              </a:rPr>
              <a:t>Yes! </a:t>
            </a:r>
            <a:endParaRPr sz="3100">
              <a:solidFill>
                <a:srgbClr val="434343"/>
              </a:solidFill>
            </a:endParaRPr>
          </a:p>
          <a:p>
            <a:pPr indent="0" lvl="0" marL="0" rtl="0" algn="l">
              <a:spcBef>
                <a:spcPts val="0"/>
              </a:spcBef>
              <a:spcAft>
                <a:spcPts val="0"/>
              </a:spcAft>
              <a:buNone/>
            </a:pPr>
            <a:r>
              <a:rPr lang="en" sz="3100">
                <a:solidFill>
                  <a:srgbClr val="434343"/>
                </a:solidFill>
              </a:rPr>
              <a:t>By means of sentiment analysis</a:t>
            </a:r>
            <a:endParaRPr sz="31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420325" y="281550"/>
            <a:ext cx="7918500" cy="6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5.</a:t>
            </a:r>
            <a:r>
              <a:rPr lang="en" sz="3500"/>
              <a:t> S</a:t>
            </a:r>
            <a:r>
              <a:rPr lang="en" sz="3500"/>
              <a:t>entiment analysis</a:t>
            </a:r>
            <a:endParaRPr sz="3500"/>
          </a:p>
        </p:txBody>
      </p:sp>
      <p:sp>
        <p:nvSpPr>
          <p:cNvPr id="180" name="Google Shape;180;p27"/>
          <p:cNvSpPr txBox="1"/>
          <p:nvPr/>
        </p:nvSpPr>
        <p:spPr>
          <a:xfrm>
            <a:off x="4270825" y="1690851"/>
            <a:ext cx="4463400" cy="255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Transformers can also be used for sentiment analysis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Binary sentiment analysis can be performed in a few lines of code using Huggingface Transformers library</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Some results behave according to expected, with crime category having mostly negative entries and culture mostly positive, amongst other examples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For computing cost reasons, only a limited amount of samples were selected per category</a:t>
            </a:r>
            <a:endParaRPr>
              <a:solidFill>
                <a:srgbClr val="434343"/>
              </a:solidFill>
              <a:latin typeface="Lato"/>
              <a:ea typeface="Lato"/>
              <a:cs typeface="Lato"/>
              <a:sym typeface="Lato"/>
            </a:endParaRPr>
          </a:p>
        </p:txBody>
      </p:sp>
      <p:pic>
        <p:nvPicPr>
          <p:cNvPr id="181" name="Google Shape;181;p27"/>
          <p:cNvPicPr preferRelativeResize="0"/>
          <p:nvPr/>
        </p:nvPicPr>
        <p:blipFill>
          <a:blip r:embed="rId3">
            <a:alphaModFix/>
          </a:blip>
          <a:stretch>
            <a:fillRect/>
          </a:stretch>
        </p:blipFill>
        <p:spPr>
          <a:xfrm>
            <a:off x="799325" y="1143725"/>
            <a:ext cx="2923250" cy="361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nvSpPr>
        <p:spPr>
          <a:xfrm>
            <a:off x="414275" y="359550"/>
            <a:ext cx="8292000" cy="11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Raleway"/>
                <a:ea typeface="Raleway"/>
                <a:cs typeface="Raleway"/>
                <a:sym typeface="Raleway"/>
              </a:rPr>
              <a:t>6</a:t>
            </a:r>
            <a:r>
              <a:rPr b="1" lang="en" sz="3100">
                <a:solidFill>
                  <a:schemeClr val="dk1"/>
                </a:solidFill>
                <a:latin typeface="Raleway"/>
                <a:ea typeface="Raleway"/>
                <a:cs typeface="Raleway"/>
                <a:sym typeface="Raleway"/>
              </a:rPr>
              <a:t>. What information can be retrieved regarding the dates?</a:t>
            </a:r>
            <a:endParaRPr/>
          </a:p>
        </p:txBody>
      </p:sp>
      <p:sp>
        <p:nvSpPr>
          <p:cNvPr id="187" name="Google Shape;187;p28"/>
          <p:cNvSpPr txBox="1"/>
          <p:nvPr/>
        </p:nvSpPr>
        <p:spPr>
          <a:xfrm>
            <a:off x="4500125" y="2146975"/>
            <a:ext cx="4025100" cy="211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Time frame January 2012 - May 2018</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Quasi-uniform </a:t>
            </a:r>
            <a:r>
              <a:rPr lang="en">
                <a:solidFill>
                  <a:srgbClr val="434343"/>
                </a:solidFill>
                <a:latin typeface="Lato"/>
                <a:ea typeface="Lato"/>
                <a:cs typeface="Lato"/>
                <a:sym typeface="Lato"/>
              </a:rPr>
              <a:t>amount</a:t>
            </a:r>
            <a:r>
              <a:rPr lang="en">
                <a:solidFill>
                  <a:srgbClr val="434343"/>
                </a:solidFill>
                <a:latin typeface="Lato"/>
                <a:ea typeface="Lato"/>
                <a:cs typeface="Lato"/>
                <a:sym typeface="Lato"/>
              </a:rPr>
              <a:t> of news articles per year 2012-2017</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We can use TF-IDF to find relevant words per year </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Highest relevance topics tend to be negative, such as the ones related to the ebola outbreak and Charlie Hebdo massacre</a:t>
            </a:r>
            <a:endParaRPr>
              <a:solidFill>
                <a:srgbClr val="434343"/>
              </a:solidFill>
              <a:latin typeface="Lato"/>
              <a:ea typeface="Lato"/>
              <a:cs typeface="Lato"/>
              <a:sym typeface="Lato"/>
            </a:endParaRPr>
          </a:p>
          <a:p>
            <a:pPr indent="0" lvl="0" marL="457200" rtl="0" algn="l">
              <a:spcBef>
                <a:spcPts val="0"/>
              </a:spcBef>
              <a:spcAft>
                <a:spcPts val="0"/>
              </a:spcAft>
              <a:buNone/>
            </a:pPr>
            <a:r>
              <a:t/>
            </a:r>
            <a:endParaRPr>
              <a:solidFill>
                <a:srgbClr val="434343"/>
              </a:solidFill>
              <a:latin typeface="Lato"/>
              <a:ea typeface="Lato"/>
              <a:cs typeface="Lato"/>
              <a:sym typeface="Lato"/>
            </a:endParaRPr>
          </a:p>
        </p:txBody>
      </p:sp>
      <p:pic>
        <p:nvPicPr>
          <p:cNvPr id="188" name="Google Shape;188;p28"/>
          <p:cNvPicPr preferRelativeResize="0"/>
          <p:nvPr/>
        </p:nvPicPr>
        <p:blipFill>
          <a:blip r:embed="rId3">
            <a:alphaModFix/>
          </a:blip>
          <a:stretch>
            <a:fillRect/>
          </a:stretch>
        </p:blipFill>
        <p:spPr>
          <a:xfrm>
            <a:off x="615625" y="2029225"/>
            <a:ext cx="3670200" cy="234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29"/>
          <p:cNvGrpSpPr/>
          <p:nvPr/>
        </p:nvGrpSpPr>
        <p:grpSpPr>
          <a:xfrm>
            <a:off x="916588" y="192000"/>
            <a:ext cx="7310825" cy="4759501"/>
            <a:chOff x="260550" y="186325"/>
            <a:chExt cx="7310825" cy="4759501"/>
          </a:xfrm>
        </p:grpSpPr>
        <p:pic>
          <p:nvPicPr>
            <p:cNvPr id="194" name="Google Shape;194;p29"/>
            <p:cNvPicPr preferRelativeResize="0"/>
            <p:nvPr/>
          </p:nvPicPr>
          <p:blipFill>
            <a:blip r:embed="rId3">
              <a:alphaModFix/>
            </a:blip>
            <a:stretch>
              <a:fillRect/>
            </a:stretch>
          </p:blipFill>
          <p:spPr>
            <a:xfrm>
              <a:off x="260550" y="186325"/>
              <a:ext cx="7310825" cy="4759501"/>
            </a:xfrm>
            <a:prstGeom prst="rect">
              <a:avLst/>
            </a:prstGeom>
            <a:noFill/>
            <a:ln>
              <a:noFill/>
            </a:ln>
          </p:spPr>
        </p:pic>
        <p:sp>
          <p:nvSpPr>
            <p:cNvPr id="195" name="Google Shape;195;p29"/>
            <p:cNvSpPr txBox="1"/>
            <p:nvPr/>
          </p:nvSpPr>
          <p:spPr>
            <a:xfrm>
              <a:off x="2851275" y="3528575"/>
              <a:ext cx="4593000" cy="12975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Ubuntu"/>
                  <a:ea typeface="Ubuntu"/>
                  <a:cs typeface="Ubuntu"/>
                  <a:sym typeface="Ubuntu"/>
                </a:rPr>
                <a:t>Well well… while 2012 and 2013 can be considered as relatively peaceful years (at least in occident), 2014 is characterized by the ebola outbreak, 2015 by the Charlie Hebdo massacre, 2016 by topics such as presidential elections, brexit and the Orlando shooting, 2017 by Trump’s government and early 2018 by the Larry Nassar scandal. Predominance of political topics can be attributed to the high inbalance of the dataset</a:t>
              </a:r>
              <a:endParaRPr sz="1100">
                <a:solidFill>
                  <a:srgbClr val="434343"/>
                </a:solidFill>
                <a:latin typeface="Ubuntu"/>
                <a:ea typeface="Ubuntu"/>
                <a:cs typeface="Ubuntu"/>
                <a:sym typeface="Ubuntu"/>
              </a:endParaRPr>
            </a:p>
            <a:p>
              <a:pPr indent="0" lvl="0" marL="0" rtl="0" algn="l">
                <a:spcBef>
                  <a:spcPts val="0"/>
                </a:spcBef>
                <a:spcAft>
                  <a:spcPts val="0"/>
                </a:spcAft>
                <a:buNone/>
              </a:pPr>
              <a:r>
                <a:t/>
              </a:r>
              <a:endParaRPr/>
            </a:p>
          </p:txBody>
        </p:sp>
        <p:sp>
          <p:nvSpPr>
            <p:cNvPr id="196" name="Google Shape;196;p29"/>
            <p:cNvSpPr/>
            <p:nvPr/>
          </p:nvSpPr>
          <p:spPr>
            <a:xfrm>
              <a:off x="4948125" y="3180750"/>
              <a:ext cx="399300" cy="4074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529750" y="554225"/>
            <a:ext cx="3511800" cy="6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used</a:t>
            </a:r>
            <a:endParaRPr/>
          </a:p>
        </p:txBody>
      </p:sp>
      <p:pic>
        <p:nvPicPr>
          <p:cNvPr id="202" name="Google Shape;202;p30"/>
          <p:cNvPicPr preferRelativeResize="0"/>
          <p:nvPr/>
        </p:nvPicPr>
        <p:blipFill>
          <a:blip r:embed="rId3">
            <a:alphaModFix/>
          </a:blip>
          <a:stretch>
            <a:fillRect/>
          </a:stretch>
        </p:blipFill>
        <p:spPr>
          <a:xfrm>
            <a:off x="5366088" y="742700"/>
            <a:ext cx="1710750" cy="1829051"/>
          </a:xfrm>
          <a:prstGeom prst="rect">
            <a:avLst/>
          </a:prstGeom>
          <a:noFill/>
          <a:ln>
            <a:noFill/>
          </a:ln>
        </p:spPr>
      </p:pic>
      <p:pic>
        <p:nvPicPr>
          <p:cNvPr id="203" name="Google Shape;203;p30"/>
          <p:cNvPicPr preferRelativeResize="0"/>
          <p:nvPr/>
        </p:nvPicPr>
        <p:blipFill>
          <a:blip r:embed="rId4">
            <a:alphaModFix/>
          </a:blip>
          <a:stretch>
            <a:fillRect/>
          </a:stretch>
        </p:blipFill>
        <p:spPr>
          <a:xfrm>
            <a:off x="1192050" y="2843425"/>
            <a:ext cx="2748301" cy="1374150"/>
          </a:xfrm>
          <a:prstGeom prst="rect">
            <a:avLst/>
          </a:prstGeom>
          <a:noFill/>
          <a:ln>
            <a:noFill/>
          </a:ln>
        </p:spPr>
      </p:pic>
      <p:pic>
        <p:nvPicPr>
          <p:cNvPr id="204" name="Google Shape;204;p30"/>
          <p:cNvPicPr preferRelativeResize="0"/>
          <p:nvPr/>
        </p:nvPicPr>
        <p:blipFill>
          <a:blip r:embed="rId5">
            <a:alphaModFix/>
          </a:blip>
          <a:stretch>
            <a:fillRect/>
          </a:stretch>
        </p:blipFill>
        <p:spPr>
          <a:xfrm>
            <a:off x="934100" y="1530149"/>
            <a:ext cx="3107438" cy="632700"/>
          </a:xfrm>
          <a:prstGeom prst="rect">
            <a:avLst/>
          </a:prstGeom>
          <a:noFill/>
          <a:ln>
            <a:noFill/>
          </a:ln>
        </p:spPr>
      </p:pic>
      <p:pic>
        <p:nvPicPr>
          <p:cNvPr id="205" name="Google Shape;205;p30"/>
          <p:cNvPicPr preferRelativeResize="0"/>
          <p:nvPr/>
        </p:nvPicPr>
        <p:blipFill>
          <a:blip r:embed="rId6">
            <a:alphaModFix/>
          </a:blip>
          <a:stretch>
            <a:fillRect/>
          </a:stretch>
        </p:blipFill>
        <p:spPr>
          <a:xfrm>
            <a:off x="4905200" y="3144325"/>
            <a:ext cx="2632524" cy="1417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263400" y="2658400"/>
            <a:ext cx="2617200" cy="6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211" name="Google Shape;211;p31"/>
          <p:cNvPicPr preferRelativeResize="0"/>
          <p:nvPr/>
        </p:nvPicPr>
        <p:blipFill>
          <a:blip r:embed="rId3">
            <a:alphaModFix/>
          </a:blip>
          <a:stretch>
            <a:fillRect/>
          </a:stretch>
        </p:blipFill>
        <p:spPr>
          <a:xfrm>
            <a:off x="4097250" y="1696050"/>
            <a:ext cx="949500" cy="8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284525" y="249595"/>
            <a:ext cx="6458400" cy="7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Initial exploration</a:t>
            </a:r>
            <a:endParaRPr/>
          </a:p>
        </p:txBody>
      </p:sp>
      <p:sp>
        <p:nvSpPr>
          <p:cNvPr id="95" name="Google Shape;95;p16"/>
          <p:cNvSpPr txBox="1"/>
          <p:nvPr/>
        </p:nvSpPr>
        <p:spPr>
          <a:xfrm>
            <a:off x="5142375" y="1131625"/>
            <a:ext cx="3559500" cy="296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Dataset contains news from the Huffington Post (US online newspaper)</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Each entry contains authors, date, headlines, link and short description</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200853 articles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41 unique categories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Some seem duplicate or highly correlated (Worldpost, The Worldspost)</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Highly </a:t>
            </a:r>
            <a:r>
              <a:rPr lang="en">
                <a:solidFill>
                  <a:srgbClr val="434343"/>
                </a:solidFill>
                <a:latin typeface="Lato"/>
                <a:ea typeface="Lato"/>
                <a:cs typeface="Lato"/>
                <a:sym typeface="Lato"/>
              </a:rPr>
              <a:t>imbalanced</a:t>
            </a:r>
            <a:r>
              <a:rPr lang="en">
                <a:solidFill>
                  <a:srgbClr val="434343"/>
                </a:solidFill>
                <a:latin typeface="Lato"/>
                <a:ea typeface="Lato"/>
                <a:cs typeface="Lato"/>
                <a:sym typeface="Lato"/>
              </a:rPr>
              <a:t>: politics makes the vast majority of articles, followed by </a:t>
            </a:r>
            <a:r>
              <a:rPr lang="en">
                <a:solidFill>
                  <a:srgbClr val="434343"/>
                </a:solidFill>
                <a:latin typeface="Lato"/>
                <a:ea typeface="Lato"/>
                <a:cs typeface="Lato"/>
                <a:sym typeface="Lato"/>
              </a:rPr>
              <a:t>entertainment</a:t>
            </a:r>
            <a:r>
              <a:rPr lang="en">
                <a:solidFill>
                  <a:srgbClr val="434343"/>
                </a:solidFill>
                <a:latin typeface="Lato"/>
                <a:ea typeface="Lato"/>
                <a:cs typeface="Lato"/>
                <a:sym typeface="Lato"/>
              </a:rPr>
              <a:t> and wellness</a:t>
            </a:r>
            <a:endParaRPr>
              <a:solidFill>
                <a:srgbClr val="434343"/>
              </a:solidFill>
              <a:latin typeface="Lato"/>
              <a:ea typeface="Lato"/>
              <a:cs typeface="Lato"/>
              <a:sym typeface="Lato"/>
            </a:endParaRPr>
          </a:p>
        </p:txBody>
      </p:sp>
      <p:pic>
        <p:nvPicPr>
          <p:cNvPr id="96" name="Google Shape;96;p16"/>
          <p:cNvPicPr preferRelativeResize="0"/>
          <p:nvPr/>
        </p:nvPicPr>
        <p:blipFill>
          <a:blip r:embed="rId3">
            <a:alphaModFix/>
          </a:blip>
          <a:stretch>
            <a:fillRect/>
          </a:stretch>
        </p:blipFill>
        <p:spPr>
          <a:xfrm>
            <a:off x="394725" y="1099650"/>
            <a:ext cx="4608724" cy="3621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737650" y="1620025"/>
            <a:ext cx="3931800" cy="15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can we classify it in one particular category?</a:t>
            </a:r>
            <a:endParaRPr sz="3100"/>
          </a:p>
        </p:txBody>
      </p:sp>
      <p:sp>
        <p:nvSpPr>
          <p:cNvPr id="102" name="Google Shape;102;p17"/>
          <p:cNvSpPr txBox="1"/>
          <p:nvPr/>
        </p:nvSpPr>
        <p:spPr>
          <a:xfrm>
            <a:off x="414275" y="359550"/>
            <a:ext cx="4386000" cy="16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Raleway"/>
                <a:ea typeface="Raleway"/>
                <a:cs typeface="Raleway"/>
                <a:sym typeface="Raleway"/>
              </a:rPr>
              <a:t>Given an article’s headline and a short description... </a:t>
            </a:r>
            <a:endParaRPr/>
          </a:p>
        </p:txBody>
      </p:sp>
      <p:sp>
        <p:nvSpPr>
          <p:cNvPr id="103" name="Google Shape;103;p17"/>
          <p:cNvSpPr txBox="1"/>
          <p:nvPr>
            <p:ph type="title"/>
          </p:nvPr>
        </p:nvSpPr>
        <p:spPr>
          <a:xfrm>
            <a:off x="1966525" y="3266950"/>
            <a:ext cx="3770100" cy="15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434343"/>
                </a:solidFill>
              </a:rPr>
              <a:t>Yes! </a:t>
            </a:r>
            <a:endParaRPr sz="3100">
              <a:solidFill>
                <a:srgbClr val="434343"/>
              </a:solidFill>
            </a:endParaRPr>
          </a:p>
          <a:p>
            <a:pPr indent="0" lvl="0" marL="0" rtl="0" algn="l">
              <a:spcBef>
                <a:spcPts val="0"/>
              </a:spcBef>
              <a:spcAft>
                <a:spcPts val="0"/>
              </a:spcAft>
              <a:buNone/>
            </a:pPr>
            <a:r>
              <a:rPr lang="en" sz="3100">
                <a:solidFill>
                  <a:srgbClr val="434343"/>
                </a:solidFill>
              </a:rPr>
              <a:t>By using machine</a:t>
            </a:r>
            <a:endParaRPr sz="3100">
              <a:solidFill>
                <a:srgbClr val="434343"/>
              </a:solidFill>
            </a:endParaRPr>
          </a:p>
          <a:p>
            <a:pPr indent="0" lvl="0" marL="0" rtl="0" algn="l">
              <a:spcBef>
                <a:spcPts val="0"/>
              </a:spcBef>
              <a:spcAft>
                <a:spcPts val="0"/>
              </a:spcAft>
              <a:buNone/>
            </a:pPr>
            <a:r>
              <a:rPr lang="en" sz="3100">
                <a:solidFill>
                  <a:srgbClr val="434343"/>
                </a:solidFill>
              </a:rPr>
              <a:t>learning</a:t>
            </a:r>
            <a:endParaRPr sz="31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32450" y="265550"/>
            <a:ext cx="6992100" cy="696300"/>
          </a:xfrm>
          <a:prstGeom prst="rect">
            <a:avLst/>
          </a:prstGeom>
        </p:spPr>
        <p:txBody>
          <a:bodyPr anchorCtr="0" anchor="b" bIns="91425" lIns="91425" spcFirstLastPara="1" rIns="91425" wrap="square" tIns="91425">
            <a:noAutofit/>
          </a:bodyPr>
          <a:lstStyle/>
          <a:p>
            <a:pPr indent="-457200" lvl="0" marL="457200" rtl="0" algn="l">
              <a:spcBef>
                <a:spcPts val="0"/>
              </a:spcBef>
              <a:spcAft>
                <a:spcPts val="0"/>
              </a:spcAft>
              <a:buSzPts val="3600"/>
              <a:buAutoNum type="arabicPeriod"/>
            </a:pPr>
            <a:r>
              <a:rPr lang="en"/>
              <a:t>Transformer news classifier</a:t>
            </a:r>
            <a:endParaRPr/>
          </a:p>
        </p:txBody>
      </p:sp>
      <p:sp>
        <p:nvSpPr>
          <p:cNvPr id="109" name="Google Shape;109;p18"/>
          <p:cNvSpPr txBox="1"/>
          <p:nvPr/>
        </p:nvSpPr>
        <p:spPr>
          <a:xfrm>
            <a:off x="4167025" y="1201313"/>
            <a:ext cx="4463400" cy="194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Model is trained to automatically classify news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Transformer was already trained on a huge </a:t>
            </a:r>
            <a:r>
              <a:rPr lang="en">
                <a:solidFill>
                  <a:srgbClr val="434343"/>
                </a:solidFill>
                <a:latin typeface="Lato"/>
                <a:ea typeface="Lato"/>
                <a:cs typeface="Lato"/>
                <a:sym typeface="Lato"/>
              </a:rPr>
              <a:t>amount</a:t>
            </a:r>
            <a:r>
              <a:rPr lang="en">
                <a:solidFill>
                  <a:srgbClr val="434343"/>
                </a:solidFill>
                <a:latin typeface="Lato"/>
                <a:ea typeface="Lato"/>
                <a:cs typeface="Lato"/>
                <a:sym typeface="Lato"/>
              </a:rPr>
              <a:t> of data</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Transformer decomposes each sentence in an abstract, high-dimensional representation</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Part of this output is fed to a classification neural-network (perceptron)</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The final output of the model is the category chosen by the model</a:t>
            </a:r>
            <a:endParaRPr>
              <a:solidFill>
                <a:srgbClr val="434343"/>
              </a:solidFill>
              <a:latin typeface="Lato"/>
              <a:ea typeface="Lato"/>
              <a:cs typeface="Lato"/>
              <a:sym typeface="Lato"/>
            </a:endParaRPr>
          </a:p>
        </p:txBody>
      </p:sp>
      <p:graphicFrame>
        <p:nvGraphicFramePr>
          <p:cNvPr id="110" name="Google Shape;110;p18"/>
          <p:cNvGraphicFramePr/>
          <p:nvPr/>
        </p:nvGraphicFramePr>
        <p:xfrm>
          <a:off x="4634525" y="3545825"/>
          <a:ext cx="3000000" cy="3000000"/>
        </p:xfrm>
        <a:graphic>
          <a:graphicData uri="http://schemas.openxmlformats.org/drawingml/2006/table">
            <a:tbl>
              <a:tblPr>
                <a:noFill/>
                <a:tableStyleId>{D3317C7B-1D63-40D7-9B63-A4C34AED89BA}</a:tableStyleId>
              </a:tblPr>
              <a:tblGrid>
                <a:gridCol w="1212175"/>
                <a:gridCol w="2455900"/>
              </a:tblGrid>
              <a:tr h="292825">
                <a:tc>
                  <a:txBody>
                    <a:bodyPr/>
                    <a:lstStyle/>
                    <a:p>
                      <a:pPr indent="0" lvl="0" marL="0" rtl="0" algn="l">
                        <a:spcBef>
                          <a:spcPts val="0"/>
                        </a:spcBef>
                        <a:spcAft>
                          <a:spcPts val="0"/>
                        </a:spcAft>
                        <a:buNone/>
                      </a:pPr>
                      <a:r>
                        <a:rPr b="1" lang="en" sz="1200"/>
                        <a:t>Model</a:t>
                      </a:r>
                      <a:endParaRPr b="1" sz="1200"/>
                    </a:p>
                  </a:txBody>
                  <a:tcPr marT="91425" marB="91425" marR="91425" marL="91425"/>
                </a:tc>
                <a:tc>
                  <a:txBody>
                    <a:bodyPr/>
                    <a:lstStyle/>
                    <a:p>
                      <a:pPr indent="0" lvl="0" marL="0" rtl="0" algn="l">
                        <a:spcBef>
                          <a:spcPts val="0"/>
                        </a:spcBef>
                        <a:spcAft>
                          <a:spcPts val="0"/>
                        </a:spcAft>
                        <a:buNone/>
                      </a:pPr>
                      <a:r>
                        <a:rPr b="1" lang="en" sz="1200"/>
                        <a:t>Accuracy (on new data)</a:t>
                      </a:r>
                      <a:endParaRPr b="1" sz="1200"/>
                    </a:p>
                  </a:txBody>
                  <a:tcPr marT="91425" marB="91425" marR="91425" marL="91425"/>
                </a:tc>
              </a:tr>
              <a:tr h="292825">
                <a:tc>
                  <a:txBody>
                    <a:bodyPr/>
                    <a:lstStyle/>
                    <a:p>
                      <a:pPr indent="0" lvl="0" marL="0" rtl="0" algn="l">
                        <a:spcBef>
                          <a:spcPts val="0"/>
                        </a:spcBef>
                        <a:spcAft>
                          <a:spcPts val="0"/>
                        </a:spcAft>
                        <a:buNone/>
                      </a:pPr>
                      <a:r>
                        <a:rPr lang="en" sz="1200"/>
                        <a:t>BERT</a:t>
                      </a:r>
                      <a:endParaRPr sz="1200"/>
                    </a:p>
                  </a:txBody>
                  <a:tcPr marT="91425" marB="91425" marR="91425" marL="91425"/>
                </a:tc>
                <a:tc>
                  <a:txBody>
                    <a:bodyPr/>
                    <a:lstStyle/>
                    <a:p>
                      <a:pPr indent="0" lvl="0" marL="0" rtl="0" algn="l">
                        <a:spcBef>
                          <a:spcPts val="0"/>
                        </a:spcBef>
                        <a:spcAft>
                          <a:spcPts val="0"/>
                        </a:spcAft>
                        <a:buNone/>
                      </a:pPr>
                      <a:r>
                        <a:rPr lang="en" sz="1200"/>
                        <a:t>72</a:t>
                      </a:r>
                      <a:r>
                        <a:rPr lang="en" sz="1200"/>
                        <a:t>%</a:t>
                      </a:r>
                      <a:endParaRPr sz="1200"/>
                    </a:p>
                  </a:txBody>
                  <a:tcPr marT="91425" marB="91425" marR="91425" marL="91425"/>
                </a:tc>
              </a:tr>
              <a:tr h="292825">
                <a:tc>
                  <a:txBody>
                    <a:bodyPr/>
                    <a:lstStyle/>
                    <a:p>
                      <a:pPr indent="0" lvl="0" marL="0" rtl="0" algn="l">
                        <a:spcBef>
                          <a:spcPts val="0"/>
                        </a:spcBef>
                        <a:spcAft>
                          <a:spcPts val="0"/>
                        </a:spcAft>
                        <a:buNone/>
                      </a:pPr>
                      <a:r>
                        <a:rPr lang="en" sz="1200"/>
                        <a:t>distilGPT-2</a:t>
                      </a:r>
                      <a:endParaRPr sz="1200"/>
                    </a:p>
                  </a:txBody>
                  <a:tcPr marT="91425" marB="91425" marR="91425" marL="91425"/>
                </a:tc>
                <a:tc>
                  <a:txBody>
                    <a:bodyPr/>
                    <a:lstStyle/>
                    <a:p>
                      <a:pPr indent="0" lvl="0" marL="0" rtl="0" algn="l">
                        <a:spcBef>
                          <a:spcPts val="0"/>
                        </a:spcBef>
                        <a:spcAft>
                          <a:spcPts val="0"/>
                        </a:spcAft>
                        <a:buNone/>
                      </a:pPr>
                      <a:r>
                        <a:rPr lang="en" sz="1200"/>
                        <a:t>70</a:t>
                      </a:r>
                      <a:r>
                        <a:rPr lang="en" sz="1200"/>
                        <a:t>%</a:t>
                      </a:r>
                      <a:endParaRPr sz="1200"/>
                    </a:p>
                  </a:txBody>
                  <a:tcPr marT="91425" marB="91425" marR="91425" marL="91425"/>
                </a:tc>
              </a:tr>
            </a:tbl>
          </a:graphicData>
        </a:graphic>
      </p:graphicFrame>
      <p:grpSp>
        <p:nvGrpSpPr>
          <p:cNvPr id="111" name="Google Shape;111;p18"/>
          <p:cNvGrpSpPr/>
          <p:nvPr/>
        </p:nvGrpSpPr>
        <p:grpSpPr>
          <a:xfrm>
            <a:off x="1446775" y="1201313"/>
            <a:ext cx="1930800" cy="3256213"/>
            <a:chOff x="1134100" y="1256038"/>
            <a:chExt cx="1930800" cy="3256213"/>
          </a:xfrm>
        </p:grpSpPr>
        <p:sp>
          <p:nvSpPr>
            <p:cNvPr id="112" name="Google Shape;112;p18"/>
            <p:cNvSpPr/>
            <p:nvPr/>
          </p:nvSpPr>
          <p:spPr>
            <a:xfrm>
              <a:off x="1134100" y="3965350"/>
              <a:ext cx="1930800" cy="546900"/>
            </a:xfrm>
            <a:prstGeom prst="roundRect">
              <a:avLst>
                <a:gd fmla="val 16667" name="adj"/>
              </a:avLst>
            </a:prstGeom>
            <a:solidFill>
              <a:srgbClr val="FF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Encoded sentence</a:t>
              </a:r>
              <a:endParaRPr b="1">
                <a:solidFill>
                  <a:srgbClr val="FFFFFF"/>
                </a:solidFill>
              </a:endParaRPr>
            </a:p>
          </p:txBody>
        </p:sp>
        <p:sp>
          <p:nvSpPr>
            <p:cNvPr id="113" name="Google Shape;113;p18"/>
            <p:cNvSpPr/>
            <p:nvPr/>
          </p:nvSpPr>
          <p:spPr>
            <a:xfrm>
              <a:off x="1134100" y="3062250"/>
              <a:ext cx="1930800" cy="5469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Transformer</a:t>
              </a:r>
              <a:endParaRPr b="1">
                <a:solidFill>
                  <a:srgbClr val="FFFFFF"/>
                </a:solidFill>
              </a:endParaRPr>
            </a:p>
          </p:txBody>
        </p:sp>
        <p:sp>
          <p:nvSpPr>
            <p:cNvPr id="114" name="Google Shape;114;p18"/>
            <p:cNvSpPr/>
            <p:nvPr/>
          </p:nvSpPr>
          <p:spPr>
            <a:xfrm>
              <a:off x="1134100" y="2159150"/>
              <a:ext cx="1930800" cy="546900"/>
            </a:xfrm>
            <a:prstGeom prst="roundRect">
              <a:avLst>
                <a:gd fmla="val 16667" name="adj"/>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Perceptron</a:t>
              </a:r>
              <a:endParaRPr b="1">
                <a:solidFill>
                  <a:srgbClr val="FFFFFF"/>
                </a:solidFill>
              </a:endParaRPr>
            </a:p>
          </p:txBody>
        </p:sp>
        <p:sp>
          <p:nvSpPr>
            <p:cNvPr id="115" name="Google Shape;115;p18"/>
            <p:cNvSpPr/>
            <p:nvPr/>
          </p:nvSpPr>
          <p:spPr>
            <a:xfrm>
              <a:off x="1134100" y="1256038"/>
              <a:ext cx="1930800" cy="546900"/>
            </a:xfrm>
            <a:prstGeom prst="roundRect">
              <a:avLst>
                <a:gd fmla="val 16667" name="adj"/>
              </a:avLst>
            </a:prstGeom>
            <a:solidFill>
              <a:srgbClr val="741B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Category</a:t>
              </a:r>
              <a:endParaRPr b="1">
                <a:solidFill>
                  <a:srgbClr val="FFFFFF"/>
                </a:solidFill>
              </a:endParaRPr>
            </a:p>
          </p:txBody>
        </p:sp>
        <p:cxnSp>
          <p:nvCxnSpPr>
            <p:cNvPr id="116" name="Google Shape;116;p18"/>
            <p:cNvCxnSpPr>
              <a:stCxn id="112" idx="0"/>
              <a:endCxn id="113" idx="2"/>
            </p:cNvCxnSpPr>
            <p:nvPr/>
          </p:nvCxnSpPr>
          <p:spPr>
            <a:xfrm rot="10800000">
              <a:off x="2099500" y="3609250"/>
              <a:ext cx="0" cy="356100"/>
            </a:xfrm>
            <a:prstGeom prst="straightConnector1">
              <a:avLst/>
            </a:prstGeom>
            <a:noFill/>
            <a:ln cap="flat" cmpd="sng" w="28575">
              <a:solidFill>
                <a:srgbClr val="999999"/>
              </a:solidFill>
              <a:prstDash val="solid"/>
              <a:round/>
              <a:headEnd len="med" w="med" type="none"/>
              <a:tailEnd len="med" w="med" type="triangle"/>
            </a:ln>
          </p:spPr>
        </p:cxnSp>
        <p:cxnSp>
          <p:nvCxnSpPr>
            <p:cNvPr id="117" name="Google Shape;117;p18"/>
            <p:cNvCxnSpPr/>
            <p:nvPr/>
          </p:nvCxnSpPr>
          <p:spPr>
            <a:xfrm rot="10800000">
              <a:off x="2099500" y="2706100"/>
              <a:ext cx="0" cy="356100"/>
            </a:xfrm>
            <a:prstGeom prst="straightConnector1">
              <a:avLst/>
            </a:prstGeom>
            <a:noFill/>
            <a:ln cap="flat" cmpd="sng" w="28575">
              <a:solidFill>
                <a:srgbClr val="999999"/>
              </a:solidFill>
              <a:prstDash val="solid"/>
              <a:round/>
              <a:headEnd len="med" w="med" type="none"/>
              <a:tailEnd len="med" w="med" type="triangle"/>
            </a:ln>
          </p:spPr>
        </p:cxnSp>
        <p:cxnSp>
          <p:nvCxnSpPr>
            <p:cNvPr id="118" name="Google Shape;118;p18"/>
            <p:cNvCxnSpPr/>
            <p:nvPr/>
          </p:nvCxnSpPr>
          <p:spPr>
            <a:xfrm rot="10800000">
              <a:off x="2099500" y="1802950"/>
              <a:ext cx="0" cy="356100"/>
            </a:xfrm>
            <a:prstGeom prst="straightConnector1">
              <a:avLst/>
            </a:prstGeom>
            <a:noFill/>
            <a:ln cap="flat" cmpd="sng" w="28575">
              <a:solidFill>
                <a:srgbClr val="999999"/>
              </a:solidFill>
              <a:prstDash val="solid"/>
              <a:round/>
              <a:headEnd len="med" w="med" type="none"/>
              <a:tailEnd len="med" w="med" type="triangl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4737650" y="1151025"/>
            <a:ext cx="3040800" cy="202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can we find representative words of such category?</a:t>
            </a:r>
            <a:endParaRPr sz="3100"/>
          </a:p>
        </p:txBody>
      </p:sp>
      <p:sp>
        <p:nvSpPr>
          <p:cNvPr id="124" name="Google Shape;124;p19"/>
          <p:cNvSpPr txBox="1"/>
          <p:nvPr/>
        </p:nvSpPr>
        <p:spPr>
          <a:xfrm>
            <a:off x="414275" y="359550"/>
            <a:ext cx="4049700" cy="16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Raleway"/>
                <a:ea typeface="Raleway"/>
                <a:cs typeface="Raleway"/>
                <a:sym typeface="Raleway"/>
              </a:rPr>
              <a:t>Given some articles of the same category...</a:t>
            </a:r>
            <a:endParaRPr/>
          </a:p>
        </p:txBody>
      </p:sp>
      <p:sp>
        <p:nvSpPr>
          <p:cNvPr id="125" name="Google Shape;125;p19"/>
          <p:cNvSpPr txBox="1"/>
          <p:nvPr>
            <p:ph type="title"/>
          </p:nvPr>
        </p:nvSpPr>
        <p:spPr>
          <a:xfrm>
            <a:off x="1943100" y="3488250"/>
            <a:ext cx="3770100" cy="11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434343"/>
                </a:solidFill>
              </a:rPr>
              <a:t>Yes! </a:t>
            </a:r>
            <a:endParaRPr sz="3100">
              <a:solidFill>
                <a:srgbClr val="434343"/>
              </a:solidFill>
            </a:endParaRPr>
          </a:p>
          <a:p>
            <a:pPr indent="0" lvl="0" marL="0" rtl="0" algn="l">
              <a:spcBef>
                <a:spcPts val="0"/>
              </a:spcBef>
              <a:spcAft>
                <a:spcPts val="0"/>
              </a:spcAft>
              <a:buNone/>
            </a:pPr>
            <a:r>
              <a:rPr lang="en" sz="3100">
                <a:solidFill>
                  <a:srgbClr val="434343"/>
                </a:solidFill>
              </a:rPr>
              <a:t>By using statistics</a:t>
            </a:r>
            <a:endParaRPr sz="31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284525" y="249600"/>
            <a:ext cx="7861200" cy="7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a:t>
            </a:r>
            <a:r>
              <a:rPr lang="en"/>
              <a:t>TF-IDF </a:t>
            </a:r>
            <a:r>
              <a:rPr lang="en"/>
              <a:t>relevant</a:t>
            </a:r>
            <a:r>
              <a:rPr lang="en"/>
              <a:t> word retrieval</a:t>
            </a:r>
            <a:endParaRPr/>
          </a:p>
        </p:txBody>
      </p:sp>
      <p:sp>
        <p:nvSpPr>
          <p:cNvPr id="131" name="Google Shape;131;p20"/>
          <p:cNvSpPr txBox="1"/>
          <p:nvPr/>
        </p:nvSpPr>
        <p:spPr>
          <a:xfrm>
            <a:off x="370925" y="923025"/>
            <a:ext cx="8402100" cy="1131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Font typeface="Lato"/>
              <a:buChar char="●"/>
            </a:pPr>
            <a:r>
              <a:rPr lang="en" sz="1300">
                <a:solidFill>
                  <a:srgbClr val="434343"/>
                </a:solidFill>
                <a:latin typeface="Lato"/>
                <a:ea typeface="Lato"/>
                <a:cs typeface="Lato"/>
                <a:sym typeface="Lato"/>
              </a:rPr>
              <a:t>TF-IDF stands for term frequency–inverse document frequency</a:t>
            </a:r>
            <a:endParaRPr sz="1300">
              <a:solidFill>
                <a:srgbClr val="434343"/>
              </a:solidFill>
              <a:latin typeface="Lato"/>
              <a:ea typeface="Lato"/>
              <a:cs typeface="Lato"/>
              <a:sym typeface="Lato"/>
            </a:endParaRPr>
          </a:p>
          <a:p>
            <a:pPr indent="-311150" lvl="0" marL="457200" rtl="0" algn="l">
              <a:spcBef>
                <a:spcPts val="0"/>
              </a:spcBef>
              <a:spcAft>
                <a:spcPts val="0"/>
              </a:spcAft>
              <a:buClr>
                <a:srgbClr val="434343"/>
              </a:buClr>
              <a:buSzPts val="1300"/>
              <a:buFont typeface="Lato"/>
              <a:buChar char="●"/>
            </a:pPr>
            <a:r>
              <a:rPr lang="en" sz="1300">
                <a:solidFill>
                  <a:srgbClr val="434343"/>
                </a:solidFill>
                <a:latin typeface="Lato"/>
                <a:ea typeface="Lato"/>
                <a:cs typeface="Lato"/>
                <a:sym typeface="Lato"/>
              </a:rPr>
              <a:t>This methods uses the frequency of words in a document and along different documents to determine their relevance in an unsupervised way</a:t>
            </a:r>
            <a:endParaRPr sz="1300">
              <a:solidFill>
                <a:srgbClr val="434343"/>
              </a:solidFill>
              <a:latin typeface="Lato"/>
              <a:ea typeface="Lato"/>
              <a:cs typeface="Lato"/>
              <a:sym typeface="Lato"/>
            </a:endParaRPr>
          </a:p>
          <a:p>
            <a:pPr indent="-311150" lvl="0" marL="457200" rtl="0" algn="l">
              <a:spcBef>
                <a:spcPts val="0"/>
              </a:spcBef>
              <a:spcAft>
                <a:spcPts val="0"/>
              </a:spcAft>
              <a:buClr>
                <a:srgbClr val="434343"/>
              </a:buClr>
              <a:buSzPts val="1300"/>
              <a:buFont typeface="Lato"/>
              <a:buChar char="●"/>
            </a:pPr>
            <a:r>
              <a:rPr lang="en" sz="1300">
                <a:solidFill>
                  <a:srgbClr val="434343"/>
                </a:solidFill>
                <a:latin typeface="Lato"/>
                <a:ea typeface="Lato"/>
                <a:cs typeface="Lato"/>
                <a:sym typeface="Lato"/>
              </a:rPr>
              <a:t>We can see for ourselves that the retrieved words are highly related to its categories</a:t>
            </a:r>
            <a:endParaRPr sz="1300">
              <a:solidFill>
                <a:srgbClr val="434343"/>
              </a:solidFill>
              <a:latin typeface="Lato"/>
              <a:ea typeface="Lato"/>
              <a:cs typeface="Lato"/>
              <a:sym typeface="Lato"/>
            </a:endParaRPr>
          </a:p>
          <a:p>
            <a:pPr indent="-311150" lvl="0" marL="457200" rtl="0" algn="l">
              <a:spcBef>
                <a:spcPts val="0"/>
              </a:spcBef>
              <a:spcAft>
                <a:spcPts val="0"/>
              </a:spcAft>
              <a:buClr>
                <a:srgbClr val="434343"/>
              </a:buClr>
              <a:buSzPts val="1300"/>
              <a:buFont typeface="Lato"/>
              <a:buChar char="●"/>
            </a:pPr>
            <a:r>
              <a:rPr lang="en" sz="1300">
                <a:solidFill>
                  <a:srgbClr val="434343"/>
                </a:solidFill>
                <a:latin typeface="Lato"/>
                <a:ea typeface="Lato"/>
                <a:cs typeface="Lato"/>
                <a:sym typeface="Lato"/>
              </a:rPr>
              <a:t>Some words are characteristic of the dataset’s time frame (ebola in healthy living &amp; impact, 2014-2016 outbreak)</a:t>
            </a:r>
            <a:endParaRPr sz="1300">
              <a:solidFill>
                <a:srgbClr val="434343"/>
              </a:solidFill>
              <a:latin typeface="Lato"/>
              <a:ea typeface="Lato"/>
              <a:cs typeface="Lato"/>
              <a:sym typeface="Lato"/>
            </a:endParaRPr>
          </a:p>
        </p:txBody>
      </p:sp>
      <p:pic>
        <p:nvPicPr>
          <p:cNvPr id="132" name="Google Shape;132;p20"/>
          <p:cNvPicPr preferRelativeResize="0"/>
          <p:nvPr/>
        </p:nvPicPr>
        <p:blipFill>
          <a:blip r:embed="rId3">
            <a:alphaModFix/>
          </a:blip>
          <a:stretch>
            <a:fillRect/>
          </a:stretch>
        </p:blipFill>
        <p:spPr>
          <a:xfrm>
            <a:off x="1002150" y="2216675"/>
            <a:ext cx="7139682" cy="259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152400" y="152400"/>
            <a:ext cx="8839199" cy="48295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278525" y="231750"/>
            <a:ext cx="8292000" cy="11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Raleway"/>
                <a:ea typeface="Raleway"/>
                <a:cs typeface="Raleway"/>
                <a:sym typeface="Raleway"/>
              </a:rPr>
              <a:t>3. </a:t>
            </a:r>
            <a:r>
              <a:rPr b="1" lang="en" sz="3100">
                <a:solidFill>
                  <a:schemeClr val="dk1"/>
                </a:solidFill>
                <a:latin typeface="Raleway"/>
                <a:ea typeface="Raleway"/>
                <a:cs typeface="Raleway"/>
                <a:sym typeface="Raleway"/>
              </a:rPr>
              <a:t>What information can be retrieved regarding the authors?</a:t>
            </a:r>
            <a:endParaRPr/>
          </a:p>
        </p:txBody>
      </p:sp>
      <p:pic>
        <p:nvPicPr>
          <p:cNvPr id="143" name="Google Shape;143;p22"/>
          <p:cNvPicPr preferRelativeResize="0"/>
          <p:nvPr/>
        </p:nvPicPr>
        <p:blipFill>
          <a:blip r:embed="rId3">
            <a:alphaModFix/>
          </a:blip>
          <a:stretch>
            <a:fillRect/>
          </a:stretch>
        </p:blipFill>
        <p:spPr>
          <a:xfrm>
            <a:off x="414275" y="1864463"/>
            <a:ext cx="3420050" cy="2274375"/>
          </a:xfrm>
          <a:prstGeom prst="rect">
            <a:avLst/>
          </a:prstGeom>
          <a:noFill/>
          <a:ln>
            <a:noFill/>
          </a:ln>
        </p:spPr>
      </p:pic>
      <p:sp>
        <p:nvSpPr>
          <p:cNvPr id="144" name="Google Shape;144;p22"/>
          <p:cNvSpPr txBox="1"/>
          <p:nvPr/>
        </p:nvSpPr>
        <p:spPr>
          <a:xfrm>
            <a:off x="4171000" y="1436863"/>
            <a:ext cx="4463400" cy="312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20.000-2</a:t>
            </a:r>
            <a:r>
              <a:rPr lang="en">
                <a:solidFill>
                  <a:srgbClr val="434343"/>
                </a:solidFill>
                <a:latin typeface="Lato"/>
                <a:ea typeface="Lato"/>
                <a:cs typeface="Lato"/>
                <a:sym typeface="Lato"/>
              </a:rPr>
              <a:t>2</a:t>
            </a:r>
            <a:r>
              <a:rPr lang="en">
                <a:solidFill>
                  <a:srgbClr val="434343"/>
                </a:solidFill>
                <a:latin typeface="Lato"/>
                <a:ea typeface="Lato"/>
                <a:cs typeface="Lato"/>
                <a:sym typeface="Lato"/>
              </a:rPr>
              <a:t>.000 unique authors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~7 average articles per author, with high dispersion</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This makes sense after plotting the sorted frequency distribution for individual authors, which evidentiates that most of the papers are written by a small fractions of authors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The top 100 authors (regarding amount of articles) have a scope of 9 distinct categories on average</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The highest </a:t>
            </a:r>
            <a:r>
              <a:rPr lang="en">
                <a:solidFill>
                  <a:srgbClr val="434343"/>
                </a:solidFill>
                <a:latin typeface="Lato"/>
                <a:ea typeface="Lato"/>
                <a:cs typeface="Lato"/>
                <a:sym typeface="Lato"/>
              </a:rPr>
              <a:t>amount</a:t>
            </a:r>
            <a:r>
              <a:rPr lang="en">
                <a:solidFill>
                  <a:srgbClr val="434343"/>
                </a:solidFill>
                <a:latin typeface="Lato"/>
                <a:ea typeface="Lato"/>
                <a:cs typeface="Lato"/>
                <a:sym typeface="Lato"/>
              </a:rPr>
              <a:t> of articles wrote by a single author was 2428</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The author with the widest category scope wrote in 38 different categories</a:t>
            </a:r>
            <a:endParaRPr>
              <a:solidFill>
                <a:srgbClr val="434343"/>
              </a:solidFill>
              <a:latin typeface="Lato"/>
              <a:ea typeface="Lato"/>
              <a:cs typeface="Lato"/>
              <a:sym typeface="Lato"/>
            </a:endParaRPr>
          </a:p>
          <a:p>
            <a:pPr indent="0" lvl="0" marL="457200" rtl="0" algn="l">
              <a:spcBef>
                <a:spcPts val="0"/>
              </a:spcBef>
              <a:spcAft>
                <a:spcPts val="0"/>
              </a:spcAft>
              <a:buNone/>
            </a:pPr>
            <a:r>
              <a:t/>
            </a:r>
            <a:endParaRPr>
              <a:solidFill>
                <a:srgbClr val="434343"/>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5496425" y="1494475"/>
            <a:ext cx="3040800" cy="202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can we find topics in an unsupervised way?</a:t>
            </a:r>
            <a:endParaRPr sz="3100"/>
          </a:p>
        </p:txBody>
      </p:sp>
      <p:sp>
        <p:nvSpPr>
          <p:cNvPr id="150" name="Google Shape;150;p23"/>
          <p:cNvSpPr txBox="1"/>
          <p:nvPr/>
        </p:nvSpPr>
        <p:spPr>
          <a:xfrm>
            <a:off x="414275" y="359550"/>
            <a:ext cx="4274700" cy="20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3100">
                <a:solidFill>
                  <a:schemeClr val="dk1"/>
                </a:solidFill>
                <a:latin typeface="Raleway"/>
                <a:ea typeface="Raleway"/>
                <a:cs typeface="Raleway"/>
                <a:sym typeface="Raleway"/>
              </a:rPr>
              <a:t>Given a bunch of  article headlines and a short descriptions... </a:t>
            </a:r>
            <a:endParaRPr/>
          </a:p>
        </p:txBody>
      </p:sp>
      <p:sp>
        <p:nvSpPr>
          <p:cNvPr id="151" name="Google Shape;151;p23"/>
          <p:cNvSpPr txBox="1"/>
          <p:nvPr>
            <p:ph type="title"/>
          </p:nvPr>
        </p:nvSpPr>
        <p:spPr>
          <a:xfrm>
            <a:off x="1661925" y="3237225"/>
            <a:ext cx="3602100" cy="15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434343"/>
                </a:solidFill>
              </a:rPr>
              <a:t>Yes! </a:t>
            </a:r>
            <a:endParaRPr sz="3100">
              <a:solidFill>
                <a:srgbClr val="434343"/>
              </a:solidFill>
            </a:endParaRPr>
          </a:p>
          <a:p>
            <a:pPr indent="0" lvl="0" marL="0" rtl="0" algn="l">
              <a:spcBef>
                <a:spcPts val="0"/>
              </a:spcBef>
              <a:spcAft>
                <a:spcPts val="0"/>
              </a:spcAft>
              <a:buNone/>
            </a:pPr>
            <a:r>
              <a:rPr lang="en" sz="3100">
                <a:solidFill>
                  <a:srgbClr val="434343"/>
                </a:solidFill>
              </a:rPr>
              <a:t>By using machine learning, again</a:t>
            </a:r>
            <a:endParaRPr sz="3100">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